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61" r:id="rId3"/>
    <p:sldId id="277" r:id="rId4"/>
    <p:sldId id="273" r:id="rId5"/>
    <p:sldId id="274" r:id="rId6"/>
    <p:sldId id="278" r:id="rId7"/>
    <p:sldId id="275" r:id="rId8"/>
    <p:sldId id="276" r:id="rId9"/>
    <p:sldId id="269" r:id="rId10"/>
    <p:sldId id="270" r:id="rId11"/>
  </p:sldIdLst>
  <p:sldSz cx="12192000" cy="6858000"/>
  <p:notesSz cx="6858000" cy="9144000"/>
  <p:defaultTextStyle>
    <a:defPPr>
      <a:defRPr lang="de-DE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C7"/>
    <a:srgbClr val="E9C700"/>
    <a:srgbClr val="E50D7E"/>
    <a:srgbClr val="D3ECFF"/>
    <a:srgbClr val="66CCFF"/>
    <a:srgbClr val="FBAFD7"/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3474" autoAdjust="0"/>
  </p:normalViewPr>
  <p:slideViewPr>
    <p:cSldViewPr snapToGrid="0">
      <p:cViewPr varScale="1">
        <p:scale>
          <a:sx n="92" d="100"/>
          <a:sy n="92" d="100"/>
        </p:scale>
        <p:origin x="11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353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B0177-EEAD-467F-A696-33021A3737BE}" type="datetimeFigureOut">
              <a:rPr lang="de-CH" smtClean="0"/>
              <a:t>01.12.2023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26137-33AE-42AD-9CFF-625B8FDFB1A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84509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5E307-2EED-41DC-B960-7F893A5ED0C7}" type="datetimeFigureOut">
              <a:rPr lang="de-CH" smtClean="0"/>
              <a:t>01.12.2023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FF4FE-F8FC-4C1D-BEE1-E343905C330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67523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FF4FE-F8FC-4C1D-BEE1-E343905C3304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1694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Schulen für alle, zusammen wachsen, Menschen</a:t>
            </a:r>
            <a:r>
              <a:rPr lang="de-CH" baseline="0" dirty="0" smtClean="0"/>
              <a:t> stärken.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FF4FE-F8FC-4C1D-BEE1-E343905C3304}" type="slidenum">
              <a:rPr lang="de-CH" smtClean="0"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94621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FF4FE-F8FC-4C1D-BEE1-E343905C3304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16819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FF4FE-F8FC-4C1D-BEE1-E343905C3304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80478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FF4FE-F8FC-4C1D-BEE1-E343905C3304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38558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FF4FE-F8FC-4C1D-BEE1-E343905C3304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47669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FF4FE-F8FC-4C1D-BEE1-E343905C3304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68146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FF4FE-F8FC-4C1D-BEE1-E343905C3304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92623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FF4FE-F8FC-4C1D-BEE1-E343905C3304}" type="slidenum">
              <a:rPr lang="de-CH" smtClean="0"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63925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Wir haben heute unsere Themen,</a:t>
            </a:r>
            <a:r>
              <a:rPr lang="de-CH" baseline="0" dirty="0" smtClean="0"/>
              <a:t> deren Gründe und Ursachen herausgeschält.</a:t>
            </a:r>
          </a:p>
          <a:p>
            <a:r>
              <a:rPr lang="de-CH" baseline="0" dirty="0" smtClean="0"/>
              <a:t>In einem nächsten Schritt schauen wir (Schulleitung, Steuergruppe), mit welchen Daten wir diese Themen belegen können.</a:t>
            </a:r>
          </a:p>
          <a:p>
            <a:endParaRPr lang="de-CH" baseline="0" dirty="0" smtClean="0"/>
          </a:p>
          <a:p>
            <a:r>
              <a:rPr lang="de-CH" baseline="0" dirty="0" smtClean="0"/>
              <a:t>Gemeinsam lernen wir in einer kommenden Sequenz, welche Zielsetzungen die verschiedenen Bausteine der Phase 1 anstreben und wie wir unsere Themen mit den Bausteinen abgleichen können.</a:t>
            </a:r>
          </a:p>
          <a:p>
            <a:endParaRPr lang="de-CH" baseline="0" dirty="0" smtClean="0"/>
          </a:p>
          <a:p>
            <a:endParaRPr lang="de-CH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FF4FE-F8FC-4C1D-BEE1-E343905C3304}" type="slidenum">
              <a:rPr lang="de-CH" smtClean="0"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59669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Abse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9200" y="3338338"/>
            <a:ext cx="11160000" cy="2880000"/>
          </a:xfrm>
        </p:spPr>
        <p:txBody>
          <a:bodyPr>
            <a:normAutofit/>
          </a:bodyPr>
          <a:lstStyle>
            <a:lvl1pPr marL="0" indent="0" algn="l">
              <a:buNone/>
              <a:defRPr sz="3200" i="1">
                <a:solidFill>
                  <a:schemeClr val="bg1">
                    <a:lumMod val="65000"/>
                  </a:schemeClr>
                </a:solidFill>
                <a:latin typeface="+mn-lt"/>
                <a:cs typeface="Times New Roman" panose="02020603050405020304" pitchFamily="18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19200" y="6372000"/>
            <a:ext cx="1440000" cy="360000"/>
          </a:xfrm>
        </p:spPr>
        <p:txBody>
          <a:bodyPr/>
          <a:lstStyle/>
          <a:p>
            <a:fld id="{13ED32CE-2F18-42BB-BEA2-16F36172DBDC}" type="datetime1">
              <a:rPr lang="de-CH" smtClean="0"/>
              <a:t>01.12.2023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2000" y="6372000"/>
            <a:ext cx="7920000" cy="360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332000" y="6372000"/>
            <a:ext cx="1440000" cy="360000"/>
          </a:xfrm>
        </p:spPr>
        <p:txBody>
          <a:bodyPr/>
          <a:lstStyle/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619200" y="2402338"/>
            <a:ext cx="11160000" cy="72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19199" y="964574"/>
            <a:ext cx="6242919" cy="109488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</a:lstStyle>
          <a:p>
            <a:r>
              <a:rPr lang="de-CH" b="1" smtClean="0"/>
              <a:t>Organisation</a:t>
            </a:r>
            <a:endParaRPr lang="de-CH" b="1" dirty="0" smtClean="0"/>
          </a:p>
        </p:txBody>
      </p:sp>
    </p:spTree>
    <p:extLst>
      <p:ext uri="{BB962C8B-B14F-4D97-AF65-F5344CB8AC3E}">
        <p14:creationId xmlns:p14="http://schemas.microsoft.com/office/powerpoint/2010/main" val="199628721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932000" y="936000"/>
            <a:ext cx="6840000" cy="5183998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19200" y="2159998"/>
            <a:ext cx="4140000" cy="3960000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619200" y="936000"/>
            <a:ext cx="4140000" cy="10133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>
          <a:xfrm>
            <a:off x="619200" y="6372000"/>
            <a:ext cx="1440000" cy="360000"/>
          </a:xfrm>
        </p:spPr>
        <p:txBody>
          <a:bodyPr/>
          <a:lstStyle/>
          <a:p>
            <a:fld id="{13ED32CE-2F18-42BB-BEA2-16F36172DBDC}" type="datetime1">
              <a:rPr lang="de-CH" smtClean="0"/>
              <a:t>01.12.2023</a:t>
            </a:fld>
            <a:endParaRPr lang="de-CH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2000" y="6372000"/>
            <a:ext cx="7920000" cy="360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332000" y="6372000"/>
            <a:ext cx="1440000" cy="360000"/>
          </a:xfrm>
        </p:spPr>
        <p:txBody>
          <a:bodyPr/>
          <a:lstStyle/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13215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tzte 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19200" y="964575"/>
            <a:ext cx="11160000" cy="180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/>
            </a:lvl1pPr>
          </a:lstStyle>
          <a:p>
            <a:pPr lvl="0"/>
            <a:r>
              <a:rPr lang="de-DE" dirty="0" smtClean="0"/>
              <a:t>Departement</a:t>
            </a:r>
          </a:p>
          <a:p>
            <a:pPr lvl="0"/>
            <a:r>
              <a:rPr lang="de-DE" smtClean="0"/>
              <a:t>Organisation</a:t>
            </a:r>
            <a:endParaRPr lang="de-DE" dirty="0" smtClean="0"/>
          </a:p>
          <a:p>
            <a:pPr lvl="0"/>
            <a:r>
              <a:rPr lang="de-DE" dirty="0" smtClean="0"/>
              <a:t>URL…</a:t>
            </a:r>
            <a:endParaRPr lang="de-CH" dirty="0" smtClean="0"/>
          </a:p>
          <a:p>
            <a:pPr lvl="0"/>
            <a:endParaRPr lang="de-CH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619200" y="3240000"/>
            <a:ext cx="11160000" cy="1440000"/>
          </a:xfrm>
        </p:spPr>
        <p:txBody>
          <a:bodyPr/>
          <a:lstStyle>
            <a:lvl1pPr marL="0" indent="0" algn="ctr">
              <a:buNone/>
              <a:defRPr i="1" baseline="0">
                <a:solidFill>
                  <a:srgbClr val="009FE3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de-DE" smtClean="0"/>
              <a:t>Schlusssatz, Handlungsaufforderung (opt.)</a:t>
            </a:r>
            <a:endParaRPr lang="de-CH" dirty="0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>
          <a:xfrm>
            <a:off x="619200" y="6372000"/>
            <a:ext cx="1440000" cy="360000"/>
          </a:xfrm>
        </p:spPr>
        <p:txBody>
          <a:bodyPr/>
          <a:lstStyle/>
          <a:p>
            <a:fld id="{13ED32CE-2F18-42BB-BEA2-16F36172DBDC}" type="datetime1">
              <a:rPr lang="de-CH" smtClean="0"/>
              <a:t>01.12.2023</a:t>
            </a:fld>
            <a:endParaRPr lang="de-CH" dirty="0"/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2000" y="6372000"/>
            <a:ext cx="7920000" cy="360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332000" y="6372000"/>
            <a:ext cx="1440000" cy="360000"/>
          </a:xfrm>
        </p:spPr>
        <p:txBody>
          <a:bodyPr/>
          <a:lstStyle/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30083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9200" y="1872000"/>
            <a:ext cx="11160000" cy="2880000"/>
          </a:xfrm>
        </p:spPr>
        <p:txBody>
          <a:bodyPr>
            <a:normAutofit/>
          </a:bodyPr>
          <a:lstStyle>
            <a:lvl1pPr marL="0" indent="0" algn="l">
              <a:buNone/>
              <a:defRPr sz="3200" i="1">
                <a:solidFill>
                  <a:schemeClr val="bg1">
                    <a:lumMod val="65000"/>
                  </a:schemeClr>
                </a:solidFill>
                <a:latin typeface="+mn-lt"/>
                <a:cs typeface="Times New Roman" panose="02020603050405020304" pitchFamily="18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19200" y="6372000"/>
            <a:ext cx="1440000" cy="360000"/>
          </a:xfrm>
        </p:spPr>
        <p:txBody>
          <a:bodyPr/>
          <a:lstStyle/>
          <a:p>
            <a:fld id="{13ED32CE-2F18-42BB-BEA2-16F36172DBDC}" type="datetime1">
              <a:rPr lang="de-CH" smtClean="0"/>
              <a:t>01.12.2023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2000" y="6372000"/>
            <a:ext cx="7920000" cy="360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332000" y="6372000"/>
            <a:ext cx="1440000" cy="360000"/>
          </a:xfrm>
        </p:spPr>
        <p:txBody>
          <a:bodyPr/>
          <a:lstStyle/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619200" y="936000"/>
            <a:ext cx="11160000" cy="72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2805836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9200" y="1872000"/>
            <a:ext cx="11160000" cy="4320000"/>
          </a:xfrm>
        </p:spPr>
        <p:txBody>
          <a:bodyPr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buClr>
                <a:srgbClr val="0082C7"/>
              </a:buClr>
              <a:buSzPct val="80000"/>
              <a:buFontTx/>
              <a:buBlip>
                <a:blip r:embed="rId2"/>
              </a:buBlip>
              <a:defRPr lang="de-DE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buClr>
                <a:srgbClr val="0082C7"/>
              </a:buClr>
              <a:buSzPct val="80000"/>
              <a:buFontTx/>
              <a:buBlip>
                <a:blip r:embed="rId2"/>
              </a:buBlip>
              <a:defRPr lang="de-DE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buClr>
                <a:srgbClr val="0082C7"/>
              </a:buClr>
              <a:buSzPct val="80000"/>
              <a:buFontTx/>
              <a:buBlip>
                <a:blip r:embed="rId2"/>
              </a:buBlip>
              <a:defRPr lang="de-D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buClr>
                <a:srgbClr val="0082C7"/>
              </a:buClr>
              <a:buSzPct val="80000"/>
              <a:buFontTx/>
              <a:buBlip>
                <a:blip r:embed="rId2"/>
              </a:buBlip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buClr>
                <a:srgbClr val="0082C7"/>
              </a:buClr>
              <a:buSzPct val="80000"/>
              <a:buFontTx/>
              <a:buBlip>
                <a:blip r:embed="rId2"/>
              </a:buBlip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19200" y="6372000"/>
            <a:ext cx="1440000" cy="360000"/>
          </a:xfrm>
        </p:spPr>
        <p:txBody>
          <a:bodyPr/>
          <a:lstStyle/>
          <a:p>
            <a:fld id="{5AC23F4F-66B7-46A3-AB40-3D776688B753}" type="datetime1">
              <a:rPr lang="de-CH" smtClean="0"/>
              <a:t>01.12.2023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2000" y="6372000"/>
            <a:ext cx="7920000" cy="360000"/>
          </a:xfr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332000" y="6372000"/>
            <a:ext cx="1440000" cy="360000"/>
          </a:xfrm>
        </p:spPr>
        <p:txBody>
          <a:bodyPr/>
          <a:lstStyle/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619200" y="936000"/>
            <a:ext cx="11160000" cy="72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94301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9200" y="936000"/>
            <a:ext cx="11160000" cy="3492000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19200" y="4589463"/>
            <a:ext cx="11160000" cy="1548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>
          <a:xfrm>
            <a:off x="619200" y="6372000"/>
            <a:ext cx="1440000" cy="360000"/>
          </a:xfrm>
        </p:spPr>
        <p:txBody>
          <a:bodyPr/>
          <a:lstStyle/>
          <a:p>
            <a:fld id="{13ED32CE-2F18-42BB-BEA2-16F36172DBDC}" type="datetime1">
              <a:rPr lang="de-CH" smtClean="0"/>
              <a:t>01.12.2023</a:t>
            </a:fld>
            <a:endParaRPr lang="de-CH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2000" y="6372000"/>
            <a:ext cx="7920000" cy="360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332000" y="6372000"/>
            <a:ext cx="1440000" cy="360000"/>
          </a:xfrm>
        </p:spPr>
        <p:txBody>
          <a:bodyPr/>
          <a:lstStyle/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30152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9200" y="1872000"/>
            <a:ext cx="5472000" cy="4320000"/>
          </a:xfrm>
        </p:spPr>
        <p:txBody>
          <a:bodyPr/>
          <a:lstStyle>
            <a:lvl1pPr marL="228594" indent="-228594">
              <a:buFontTx/>
              <a:buBlip>
                <a:blip r:embed="rId2"/>
              </a:buBlip>
              <a:defRPr/>
            </a:lvl1pPr>
            <a:lvl2pPr marL="685783" indent="-228594">
              <a:buFontTx/>
              <a:buBlip>
                <a:blip r:embed="rId2"/>
              </a:buBlip>
              <a:defRPr/>
            </a:lvl2pPr>
            <a:lvl3pPr marL="1142971" indent="-228594">
              <a:buFontTx/>
              <a:buBlip>
                <a:blip r:embed="rId2"/>
              </a:buBlip>
              <a:defRPr/>
            </a:lvl3pPr>
            <a:lvl4pPr marL="1600160" indent="-228594">
              <a:buFontTx/>
              <a:buBlip>
                <a:blip r:embed="rId2"/>
              </a:buBlip>
              <a:defRPr/>
            </a:lvl4pPr>
            <a:lvl5pPr marL="2057349" indent="-228594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9999" y="1872000"/>
            <a:ext cx="5472000" cy="4320000"/>
          </a:xfrm>
        </p:spPr>
        <p:txBody>
          <a:bodyPr/>
          <a:lstStyle>
            <a:lvl1pPr marL="228594" indent="-228594">
              <a:buFontTx/>
              <a:buBlip>
                <a:blip r:embed="rId2"/>
              </a:buBlip>
              <a:defRPr/>
            </a:lvl1pPr>
            <a:lvl2pPr marL="685783" indent="-228594">
              <a:buFontTx/>
              <a:buBlip>
                <a:blip r:embed="rId2"/>
              </a:buBlip>
              <a:defRPr/>
            </a:lvl2pPr>
            <a:lvl3pPr marL="1142971" indent="-228594">
              <a:buFontTx/>
              <a:buBlip>
                <a:blip r:embed="rId2"/>
              </a:buBlip>
              <a:defRPr/>
            </a:lvl3pPr>
            <a:lvl4pPr marL="1600160" indent="-228594">
              <a:buFontTx/>
              <a:buBlip>
                <a:blip r:embed="rId2"/>
              </a:buBlip>
              <a:defRPr/>
            </a:lvl4pPr>
            <a:lvl5pPr marL="2057349" indent="-228594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619200" y="936000"/>
            <a:ext cx="11160000" cy="72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>
          <a:xfrm>
            <a:off x="619200" y="6372000"/>
            <a:ext cx="1440000" cy="360000"/>
          </a:xfrm>
        </p:spPr>
        <p:txBody>
          <a:bodyPr/>
          <a:lstStyle/>
          <a:p>
            <a:fld id="{13ED32CE-2F18-42BB-BEA2-16F36172DBDC}" type="datetime1">
              <a:rPr lang="de-CH" smtClean="0"/>
              <a:t>01.12.2023</a:t>
            </a:fld>
            <a:endParaRPr lang="de-CH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2000" y="6372000"/>
            <a:ext cx="7920000" cy="360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332000" y="6372000"/>
            <a:ext cx="1440000" cy="360000"/>
          </a:xfrm>
        </p:spPr>
        <p:txBody>
          <a:bodyPr/>
          <a:lstStyle/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51943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19200" y="1947863"/>
            <a:ext cx="5472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200" y="2914651"/>
            <a:ext cx="5472000" cy="32750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299999" y="1947863"/>
            <a:ext cx="5472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299859" y="2914651"/>
            <a:ext cx="5472000" cy="32750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619200" y="936000"/>
            <a:ext cx="11160000" cy="72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>
          <a:xfrm>
            <a:off x="619200" y="6372000"/>
            <a:ext cx="1440000" cy="360000"/>
          </a:xfrm>
        </p:spPr>
        <p:txBody>
          <a:bodyPr/>
          <a:lstStyle/>
          <a:p>
            <a:fld id="{13ED32CE-2F18-42BB-BEA2-16F36172DBDC}" type="datetime1">
              <a:rPr lang="de-CH" smtClean="0"/>
              <a:t>01.12.2023</a:t>
            </a:fld>
            <a:endParaRPr lang="de-CH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2000" y="6372000"/>
            <a:ext cx="7920000" cy="360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332000" y="6372000"/>
            <a:ext cx="1440000" cy="360000"/>
          </a:xfrm>
        </p:spPr>
        <p:txBody>
          <a:bodyPr/>
          <a:lstStyle/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94915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619200" y="936000"/>
            <a:ext cx="11160000" cy="72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>
          <a:xfrm>
            <a:off x="619200" y="6372000"/>
            <a:ext cx="1440000" cy="360000"/>
          </a:xfrm>
        </p:spPr>
        <p:txBody>
          <a:bodyPr/>
          <a:lstStyle/>
          <a:p>
            <a:fld id="{13ED32CE-2F18-42BB-BEA2-16F36172DBDC}" type="datetime1">
              <a:rPr lang="de-CH" smtClean="0"/>
              <a:t>01.12.2023</a:t>
            </a:fld>
            <a:endParaRPr lang="de-CH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2000" y="6372000"/>
            <a:ext cx="7920000" cy="360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332000" y="6372000"/>
            <a:ext cx="1440000" cy="360000"/>
          </a:xfrm>
        </p:spPr>
        <p:txBody>
          <a:bodyPr/>
          <a:lstStyle/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30011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19200" y="6372000"/>
            <a:ext cx="1440000" cy="360000"/>
          </a:xfrm>
        </p:spPr>
        <p:txBody>
          <a:bodyPr/>
          <a:lstStyle/>
          <a:p>
            <a:fld id="{13ED32CE-2F18-42BB-BEA2-16F36172DBDC}" type="datetime1">
              <a:rPr lang="de-CH" smtClean="0"/>
              <a:t>01.12.2023</a:t>
            </a:fld>
            <a:endParaRPr lang="de-CH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2000" y="6372000"/>
            <a:ext cx="7920000" cy="360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332000" y="6372000"/>
            <a:ext cx="1440000" cy="360000"/>
          </a:xfrm>
        </p:spPr>
        <p:txBody>
          <a:bodyPr/>
          <a:lstStyle/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48949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9200" y="936000"/>
            <a:ext cx="11160000" cy="1008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40000" y="2159999"/>
            <a:ext cx="6731999" cy="396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19200" y="2160000"/>
            <a:ext cx="4140000" cy="3960000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619200" y="6372000"/>
            <a:ext cx="1440000" cy="360000"/>
          </a:xfrm>
        </p:spPr>
        <p:txBody>
          <a:bodyPr/>
          <a:lstStyle/>
          <a:p>
            <a:fld id="{13ED32CE-2F18-42BB-BEA2-16F36172DBDC}" type="datetime1">
              <a:rPr lang="de-CH" smtClean="0"/>
              <a:t>01.12.2023</a:t>
            </a:fld>
            <a:endParaRPr lang="de-CH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2000" y="6372000"/>
            <a:ext cx="7920000" cy="360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332000" y="6372000"/>
            <a:ext cx="1440000" cy="360000"/>
          </a:xfrm>
        </p:spPr>
        <p:txBody>
          <a:bodyPr/>
          <a:lstStyle/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894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19200" y="936000"/>
            <a:ext cx="11160000" cy="72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19200" y="1872000"/>
            <a:ext cx="11160000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19200" y="6372000"/>
            <a:ext cx="14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A72A3-220D-48A9-B693-AB7431F73DEE}" type="datetime1">
              <a:rPr lang="de-CH" smtClean="0"/>
              <a:t>01.12.2023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232000" y="6372000"/>
            <a:ext cx="79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332000" y="6372000"/>
            <a:ext cx="14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216800" cy="36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487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Clr>
          <a:srgbClr val="0082C7"/>
        </a:buClr>
        <a:buSzPct val="80000"/>
        <a:buFontTx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0082C7"/>
        </a:buClr>
        <a:buSzPct val="80000"/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0082C7"/>
        </a:buClr>
        <a:buSzPct val="80000"/>
        <a:buFontTx/>
        <a:buBlip>
          <a:blip r:embed="rId1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0082C7"/>
        </a:buClr>
        <a:buSzPct val="80000"/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0082C7"/>
        </a:buClr>
        <a:buSzPct val="80000"/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23" userDrawn="1">
          <p15:clr>
            <a:srgbClr val="F26B43"/>
          </p15:clr>
        </p15:guide>
        <p15:guide id="2" pos="619" userDrawn="1">
          <p15:clr>
            <a:srgbClr val="F26B43"/>
          </p15:clr>
        </p15:guide>
        <p15:guide id="3" pos="7151" userDrawn="1">
          <p15:clr>
            <a:srgbClr val="F26B43"/>
          </p15:clr>
        </p15:guide>
        <p15:guide id="4" orient="horz" pos="389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olksschulbildung.lu.ch/entwicklung/Schulen_fuer_all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lder-garten.ch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9200" y="935999"/>
            <a:ext cx="11160000" cy="1675396"/>
          </a:xfrm>
        </p:spPr>
        <p:txBody>
          <a:bodyPr/>
          <a:lstStyle/>
          <a:p>
            <a:r>
              <a:rPr lang="de-CH" dirty="0" smtClean="0"/>
              <a:t>Schule gemeinsam gestalten</a:t>
            </a:r>
            <a:br>
              <a:rPr lang="de-CH" dirty="0" smtClean="0"/>
            </a:br>
            <a:r>
              <a:rPr lang="de-CH" dirty="0" smtClean="0"/>
              <a:t>Wo stehen wir? – </a:t>
            </a:r>
            <a:r>
              <a:rPr lang="de-CH" smtClean="0"/>
              <a:t>Wo gehen </a:t>
            </a:r>
            <a:r>
              <a:rPr lang="de-CH" dirty="0" smtClean="0"/>
              <a:t>wir hin?</a:t>
            </a:r>
            <a:endParaRPr lang="de-CH" dirty="0"/>
          </a:p>
        </p:txBody>
      </p:sp>
      <p:pic>
        <p:nvPicPr>
          <p:cNvPr id="6" name="Grafik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897" y="1541335"/>
            <a:ext cx="5666253" cy="5438305"/>
          </a:xfrm>
          <a:prstGeom prst="rect">
            <a:avLst/>
          </a:prstGeom>
        </p:spPr>
      </p:pic>
      <p:sp>
        <p:nvSpPr>
          <p:cNvPr id="7" name="Ellipse 6"/>
          <p:cNvSpPr/>
          <p:nvPr/>
        </p:nvSpPr>
        <p:spPr>
          <a:xfrm>
            <a:off x="1443525" y="2376093"/>
            <a:ext cx="2217613" cy="2128401"/>
          </a:xfrm>
          <a:prstGeom prst="ellipse">
            <a:avLst/>
          </a:prstGeom>
          <a:solidFill>
            <a:srgbClr val="19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CH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Analyse:</a:t>
            </a:r>
            <a:endParaRPr lang="de-CH" dirty="0"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de-CH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</a:p>
          <a:p>
            <a:pPr algn="ctr">
              <a:spcAft>
                <a:spcPts val="0"/>
              </a:spcAft>
            </a:pPr>
            <a:r>
              <a:rPr lang="de-CH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beschäftigt uns </a:t>
            </a:r>
            <a:r>
              <a:rPr lang="de-CH" dirty="0" smtClean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unserer </a:t>
            </a:r>
            <a:r>
              <a:rPr lang="de-CH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Schule?</a:t>
            </a:r>
          </a:p>
        </p:txBody>
      </p:sp>
      <p:sp>
        <p:nvSpPr>
          <p:cNvPr id="8" name="Ellipse 7"/>
          <p:cNvSpPr/>
          <p:nvPr/>
        </p:nvSpPr>
        <p:spPr>
          <a:xfrm>
            <a:off x="2552332" y="4017523"/>
            <a:ext cx="2217613" cy="2128401"/>
          </a:xfrm>
          <a:prstGeom prst="ellipse">
            <a:avLst/>
          </a:prstGeom>
          <a:solidFill>
            <a:srgbClr val="19D3FF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CH" b="1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Analyse:</a:t>
            </a:r>
            <a:endParaRPr lang="de-CH"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de-CH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 möchten wir schon lange angehen?</a:t>
            </a:r>
          </a:p>
        </p:txBody>
      </p:sp>
      <p:pic>
        <p:nvPicPr>
          <p:cNvPr id="9" name="Grafik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986" y="5738070"/>
            <a:ext cx="2975399" cy="534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85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12" y="2033336"/>
            <a:ext cx="11088000" cy="2079736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4955458" y="6032090"/>
            <a:ext cx="2433484" cy="82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769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199200" y="2697274"/>
            <a:ext cx="5162500" cy="2095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 smtClean="0"/>
              <a:t>Verbinde die neun Punkte mit einem Stift durch vier oder weniger, gerade Linien, ohne den Stift abzusetzen.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D758-C871-49DC-A050-36A17C18F2FA}" type="slidenum">
              <a:rPr lang="de-CH" smtClean="0"/>
              <a:t>2</a:t>
            </a:fld>
            <a:endParaRPr lang="de-CH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Neun-Punkte-Problem</a:t>
            </a:r>
            <a:endParaRPr lang="de-CH" dirty="0"/>
          </a:p>
        </p:txBody>
      </p:sp>
      <p:grpSp>
        <p:nvGrpSpPr>
          <p:cNvPr id="20" name="Gruppieren 19"/>
          <p:cNvGrpSpPr/>
          <p:nvPr/>
        </p:nvGrpSpPr>
        <p:grpSpPr>
          <a:xfrm>
            <a:off x="1587500" y="2425700"/>
            <a:ext cx="3206700" cy="2366850"/>
            <a:chOff x="1587500" y="2425700"/>
            <a:chExt cx="3206700" cy="2366850"/>
          </a:xfrm>
        </p:grpSpPr>
        <p:grpSp>
          <p:nvGrpSpPr>
            <p:cNvPr id="10" name="Gruppieren 9"/>
            <p:cNvGrpSpPr/>
            <p:nvPr/>
          </p:nvGrpSpPr>
          <p:grpSpPr>
            <a:xfrm>
              <a:off x="1587500" y="2425700"/>
              <a:ext cx="3206700" cy="368300"/>
              <a:chOff x="812800" y="2374900"/>
              <a:chExt cx="3206700" cy="368300"/>
            </a:xfrm>
          </p:grpSpPr>
          <p:sp>
            <p:nvSpPr>
              <p:cNvPr id="7" name="Ellipse 6"/>
              <p:cNvSpPr/>
              <p:nvPr/>
            </p:nvSpPr>
            <p:spPr>
              <a:xfrm>
                <a:off x="812800" y="2374900"/>
                <a:ext cx="368300" cy="368300"/>
              </a:xfrm>
              <a:prstGeom prst="ellipse">
                <a:avLst/>
              </a:prstGeom>
              <a:ln>
                <a:solidFill>
                  <a:srgbClr val="66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8" name="Ellipse 7"/>
              <p:cNvSpPr/>
              <p:nvPr/>
            </p:nvSpPr>
            <p:spPr>
              <a:xfrm>
                <a:off x="3651200" y="2374900"/>
                <a:ext cx="368300" cy="368300"/>
              </a:xfrm>
              <a:prstGeom prst="ellipse">
                <a:avLst/>
              </a:prstGeom>
              <a:ln>
                <a:solidFill>
                  <a:srgbClr val="66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9" name="Ellipse 8"/>
              <p:cNvSpPr/>
              <p:nvPr/>
            </p:nvSpPr>
            <p:spPr>
              <a:xfrm>
                <a:off x="2232000" y="2374900"/>
                <a:ext cx="368300" cy="368300"/>
              </a:xfrm>
              <a:prstGeom prst="ellipse">
                <a:avLst/>
              </a:prstGeom>
              <a:ln>
                <a:solidFill>
                  <a:srgbClr val="66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</p:grpSp>
        <p:grpSp>
          <p:nvGrpSpPr>
            <p:cNvPr id="11" name="Gruppieren 10"/>
            <p:cNvGrpSpPr/>
            <p:nvPr/>
          </p:nvGrpSpPr>
          <p:grpSpPr>
            <a:xfrm>
              <a:off x="1587500" y="3424975"/>
              <a:ext cx="3206700" cy="368300"/>
              <a:chOff x="812800" y="2374900"/>
              <a:chExt cx="3206700" cy="368300"/>
            </a:xfrm>
          </p:grpSpPr>
          <p:sp>
            <p:nvSpPr>
              <p:cNvPr id="12" name="Ellipse 11"/>
              <p:cNvSpPr/>
              <p:nvPr/>
            </p:nvSpPr>
            <p:spPr>
              <a:xfrm>
                <a:off x="812800" y="2374900"/>
                <a:ext cx="368300" cy="368300"/>
              </a:xfrm>
              <a:prstGeom prst="ellipse">
                <a:avLst/>
              </a:prstGeom>
              <a:ln>
                <a:solidFill>
                  <a:srgbClr val="66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3" name="Ellipse 12"/>
              <p:cNvSpPr/>
              <p:nvPr/>
            </p:nvSpPr>
            <p:spPr>
              <a:xfrm>
                <a:off x="3651200" y="2374900"/>
                <a:ext cx="368300" cy="368300"/>
              </a:xfrm>
              <a:prstGeom prst="ellipse">
                <a:avLst/>
              </a:prstGeom>
              <a:ln>
                <a:solidFill>
                  <a:srgbClr val="66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4" name="Ellipse 13"/>
              <p:cNvSpPr/>
              <p:nvPr/>
            </p:nvSpPr>
            <p:spPr>
              <a:xfrm>
                <a:off x="2232000" y="2374900"/>
                <a:ext cx="368300" cy="368300"/>
              </a:xfrm>
              <a:prstGeom prst="ellipse">
                <a:avLst/>
              </a:prstGeom>
              <a:ln>
                <a:solidFill>
                  <a:srgbClr val="66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</p:grpSp>
        <p:grpSp>
          <p:nvGrpSpPr>
            <p:cNvPr id="15" name="Gruppieren 14"/>
            <p:cNvGrpSpPr/>
            <p:nvPr/>
          </p:nvGrpSpPr>
          <p:grpSpPr>
            <a:xfrm>
              <a:off x="1587500" y="4424250"/>
              <a:ext cx="3206700" cy="368300"/>
              <a:chOff x="812800" y="2374900"/>
              <a:chExt cx="3206700" cy="368300"/>
            </a:xfrm>
          </p:grpSpPr>
          <p:sp>
            <p:nvSpPr>
              <p:cNvPr id="16" name="Ellipse 15"/>
              <p:cNvSpPr/>
              <p:nvPr/>
            </p:nvSpPr>
            <p:spPr>
              <a:xfrm>
                <a:off x="812800" y="2374900"/>
                <a:ext cx="368300" cy="368300"/>
              </a:xfrm>
              <a:prstGeom prst="ellipse">
                <a:avLst/>
              </a:prstGeom>
              <a:ln>
                <a:solidFill>
                  <a:srgbClr val="66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7" name="Ellipse 16"/>
              <p:cNvSpPr/>
              <p:nvPr/>
            </p:nvSpPr>
            <p:spPr>
              <a:xfrm>
                <a:off x="3651200" y="2374900"/>
                <a:ext cx="368300" cy="368300"/>
              </a:xfrm>
              <a:prstGeom prst="ellipse">
                <a:avLst/>
              </a:prstGeom>
              <a:ln>
                <a:solidFill>
                  <a:srgbClr val="66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8" name="Ellipse 17"/>
              <p:cNvSpPr/>
              <p:nvPr/>
            </p:nvSpPr>
            <p:spPr>
              <a:xfrm>
                <a:off x="2232000" y="2374900"/>
                <a:ext cx="368300" cy="368300"/>
              </a:xfrm>
              <a:prstGeom prst="ellipse">
                <a:avLst/>
              </a:prstGeom>
              <a:ln>
                <a:solidFill>
                  <a:srgbClr val="66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4194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199200" y="2697275"/>
            <a:ext cx="5162500" cy="1823700"/>
          </a:xfrm>
        </p:spPr>
        <p:txBody>
          <a:bodyPr/>
          <a:lstStyle/>
          <a:p>
            <a:pPr marL="0" indent="0">
              <a:buNone/>
            </a:pPr>
            <a:r>
              <a:rPr lang="de-CH" dirty="0" smtClean="0"/>
              <a:t>Verbinde die neun Punkte mit einem Stift durch vier oder weniger, gerade Linien, ohne den Stift abzusetzen.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D758-C871-49DC-A050-36A17C18F2FA}" type="slidenum">
              <a:rPr lang="de-CH" smtClean="0"/>
              <a:t>3</a:t>
            </a:fld>
            <a:endParaRPr lang="de-CH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Neun-Punkte-Problem</a:t>
            </a:r>
            <a:endParaRPr lang="de-CH" dirty="0"/>
          </a:p>
        </p:txBody>
      </p:sp>
      <p:grpSp>
        <p:nvGrpSpPr>
          <p:cNvPr id="20" name="Gruppieren 19"/>
          <p:cNvGrpSpPr/>
          <p:nvPr/>
        </p:nvGrpSpPr>
        <p:grpSpPr>
          <a:xfrm>
            <a:off x="1587500" y="2425700"/>
            <a:ext cx="3206700" cy="2366850"/>
            <a:chOff x="1587500" y="2425700"/>
            <a:chExt cx="3206700" cy="2366850"/>
          </a:xfrm>
        </p:grpSpPr>
        <p:grpSp>
          <p:nvGrpSpPr>
            <p:cNvPr id="10" name="Gruppieren 9"/>
            <p:cNvGrpSpPr/>
            <p:nvPr/>
          </p:nvGrpSpPr>
          <p:grpSpPr>
            <a:xfrm>
              <a:off x="1587500" y="2425700"/>
              <a:ext cx="3206700" cy="368300"/>
              <a:chOff x="812800" y="2374900"/>
              <a:chExt cx="3206700" cy="368300"/>
            </a:xfrm>
          </p:grpSpPr>
          <p:sp>
            <p:nvSpPr>
              <p:cNvPr id="7" name="Ellipse 6"/>
              <p:cNvSpPr/>
              <p:nvPr/>
            </p:nvSpPr>
            <p:spPr>
              <a:xfrm>
                <a:off x="812800" y="2374900"/>
                <a:ext cx="368300" cy="368300"/>
              </a:xfrm>
              <a:prstGeom prst="ellipse">
                <a:avLst/>
              </a:prstGeom>
              <a:ln>
                <a:solidFill>
                  <a:srgbClr val="66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8" name="Ellipse 7"/>
              <p:cNvSpPr/>
              <p:nvPr/>
            </p:nvSpPr>
            <p:spPr>
              <a:xfrm>
                <a:off x="3651200" y="2374900"/>
                <a:ext cx="368300" cy="368300"/>
              </a:xfrm>
              <a:prstGeom prst="ellipse">
                <a:avLst/>
              </a:prstGeom>
              <a:ln>
                <a:solidFill>
                  <a:srgbClr val="66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9" name="Ellipse 8"/>
              <p:cNvSpPr/>
              <p:nvPr/>
            </p:nvSpPr>
            <p:spPr>
              <a:xfrm>
                <a:off x="2232000" y="2374900"/>
                <a:ext cx="368300" cy="368300"/>
              </a:xfrm>
              <a:prstGeom prst="ellipse">
                <a:avLst/>
              </a:prstGeom>
              <a:ln>
                <a:solidFill>
                  <a:srgbClr val="66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</p:grpSp>
        <p:grpSp>
          <p:nvGrpSpPr>
            <p:cNvPr id="11" name="Gruppieren 10"/>
            <p:cNvGrpSpPr/>
            <p:nvPr/>
          </p:nvGrpSpPr>
          <p:grpSpPr>
            <a:xfrm>
              <a:off x="1587500" y="3424975"/>
              <a:ext cx="3206700" cy="368300"/>
              <a:chOff x="812800" y="2374900"/>
              <a:chExt cx="3206700" cy="368300"/>
            </a:xfrm>
          </p:grpSpPr>
          <p:sp>
            <p:nvSpPr>
              <p:cNvPr id="12" name="Ellipse 11"/>
              <p:cNvSpPr/>
              <p:nvPr/>
            </p:nvSpPr>
            <p:spPr>
              <a:xfrm>
                <a:off x="812800" y="2374900"/>
                <a:ext cx="368300" cy="368300"/>
              </a:xfrm>
              <a:prstGeom prst="ellipse">
                <a:avLst/>
              </a:prstGeom>
              <a:ln>
                <a:solidFill>
                  <a:srgbClr val="66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3" name="Ellipse 12"/>
              <p:cNvSpPr/>
              <p:nvPr/>
            </p:nvSpPr>
            <p:spPr>
              <a:xfrm>
                <a:off x="3651200" y="2374900"/>
                <a:ext cx="368300" cy="368300"/>
              </a:xfrm>
              <a:prstGeom prst="ellipse">
                <a:avLst/>
              </a:prstGeom>
              <a:ln>
                <a:solidFill>
                  <a:srgbClr val="66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4" name="Ellipse 13"/>
              <p:cNvSpPr/>
              <p:nvPr/>
            </p:nvSpPr>
            <p:spPr>
              <a:xfrm>
                <a:off x="2232000" y="2374900"/>
                <a:ext cx="368300" cy="368300"/>
              </a:xfrm>
              <a:prstGeom prst="ellipse">
                <a:avLst/>
              </a:prstGeom>
              <a:ln>
                <a:solidFill>
                  <a:srgbClr val="66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</p:grpSp>
        <p:grpSp>
          <p:nvGrpSpPr>
            <p:cNvPr id="15" name="Gruppieren 14"/>
            <p:cNvGrpSpPr/>
            <p:nvPr/>
          </p:nvGrpSpPr>
          <p:grpSpPr>
            <a:xfrm>
              <a:off x="1587500" y="4424250"/>
              <a:ext cx="3206700" cy="368300"/>
              <a:chOff x="812800" y="2374900"/>
              <a:chExt cx="3206700" cy="368300"/>
            </a:xfrm>
          </p:grpSpPr>
          <p:sp>
            <p:nvSpPr>
              <p:cNvPr id="16" name="Ellipse 15"/>
              <p:cNvSpPr/>
              <p:nvPr/>
            </p:nvSpPr>
            <p:spPr>
              <a:xfrm>
                <a:off x="812800" y="2374900"/>
                <a:ext cx="368300" cy="368300"/>
              </a:xfrm>
              <a:prstGeom prst="ellipse">
                <a:avLst/>
              </a:prstGeom>
              <a:ln>
                <a:solidFill>
                  <a:srgbClr val="66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7" name="Ellipse 16"/>
              <p:cNvSpPr/>
              <p:nvPr/>
            </p:nvSpPr>
            <p:spPr>
              <a:xfrm>
                <a:off x="3651200" y="2374900"/>
                <a:ext cx="368300" cy="368300"/>
              </a:xfrm>
              <a:prstGeom prst="ellipse">
                <a:avLst/>
              </a:prstGeom>
              <a:ln>
                <a:solidFill>
                  <a:srgbClr val="66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8" name="Ellipse 17"/>
              <p:cNvSpPr/>
              <p:nvPr/>
            </p:nvSpPr>
            <p:spPr>
              <a:xfrm>
                <a:off x="2232000" y="2374900"/>
                <a:ext cx="368300" cy="368300"/>
              </a:xfrm>
              <a:prstGeom prst="ellipse">
                <a:avLst/>
              </a:prstGeom>
              <a:ln>
                <a:solidFill>
                  <a:srgbClr val="66CC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</p:grpSp>
      </p:grpSp>
      <p:grpSp>
        <p:nvGrpSpPr>
          <p:cNvPr id="32" name="Gruppieren 31"/>
          <p:cNvGrpSpPr/>
          <p:nvPr/>
        </p:nvGrpSpPr>
        <p:grpSpPr>
          <a:xfrm>
            <a:off x="1771650" y="2425700"/>
            <a:ext cx="4006850" cy="3378200"/>
            <a:chOff x="1771650" y="2425700"/>
            <a:chExt cx="4006850" cy="3378200"/>
          </a:xfrm>
        </p:grpSpPr>
        <p:cxnSp>
          <p:nvCxnSpPr>
            <p:cNvPr id="21" name="Gerader Verbinder 20"/>
            <p:cNvCxnSpPr>
              <a:endCxn id="7" idx="0"/>
            </p:cNvCxnSpPr>
            <p:nvPr/>
          </p:nvCxnSpPr>
          <p:spPr>
            <a:xfrm flipV="1">
              <a:off x="1771650" y="2425700"/>
              <a:ext cx="0" cy="3378200"/>
            </a:xfrm>
            <a:prstGeom prst="line">
              <a:avLst/>
            </a:prstGeom>
            <a:ln w="28575">
              <a:solidFill>
                <a:srgbClr val="66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/>
            <p:nvPr/>
          </p:nvCxnSpPr>
          <p:spPr>
            <a:xfrm>
              <a:off x="1771650" y="2552700"/>
              <a:ext cx="4006850" cy="25400"/>
            </a:xfrm>
            <a:prstGeom prst="line">
              <a:avLst/>
            </a:prstGeom>
            <a:ln w="28575">
              <a:solidFill>
                <a:srgbClr val="66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r Verbinder 25"/>
            <p:cNvCxnSpPr/>
            <p:nvPr/>
          </p:nvCxnSpPr>
          <p:spPr>
            <a:xfrm flipH="1">
              <a:off x="1771650" y="2578100"/>
              <a:ext cx="4006850" cy="3225800"/>
            </a:xfrm>
            <a:prstGeom prst="line">
              <a:avLst/>
            </a:prstGeom>
            <a:ln w="28575">
              <a:solidFill>
                <a:srgbClr val="66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r Verbinder 28"/>
            <p:cNvCxnSpPr>
              <a:stCxn id="7" idx="0"/>
            </p:cNvCxnSpPr>
            <p:nvPr/>
          </p:nvCxnSpPr>
          <p:spPr>
            <a:xfrm>
              <a:off x="1771650" y="2425700"/>
              <a:ext cx="3206750" cy="2514600"/>
            </a:xfrm>
            <a:prstGeom prst="line">
              <a:avLst/>
            </a:prstGeom>
            <a:ln w="28575">
              <a:solidFill>
                <a:srgbClr val="66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Gerade Verbindung mit Pfeil 18"/>
          <p:cNvCxnSpPr/>
          <p:nvPr/>
        </p:nvCxnSpPr>
        <p:spPr>
          <a:xfrm flipH="1" flipV="1">
            <a:off x="5075919" y="4984578"/>
            <a:ext cx="468388" cy="365590"/>
          </a:xfrm>
          <a:prstGeom prst="straightConnector1">
            <a:avLst/>
          </a:prstGeom>
          <a:ln w="57150">
            <a:solidFill>
              <a:srgbClr val="E50D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>
            <a:off x="1430389" y="2482050"/>
            <a:ext cx="14992" cy="590934"/>
          </a:xfrm>
          <a:prstGeom prst="straightConnector1">
            <a:avLst/>
          </a:prstGeom>
          <a:ln w="57150">
            <a:solidFill>
              <a:srgbClr val="E50D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 flipV="1">
            <a:off x="1891831" y="5625513"/>
            <a:ext cx="412177" cy="356774"/>
          </a:xfrm>
          <a:prstGeom prst="straightConnector1">
            <a:avLst/>
          </a:prstGeom>
          <a:ln w="57150">
            <a:solidFill>
              <a:srgbClr val="E50D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 flipH="1">
            <a:off x="5310113" y="2371575"/>
            <a:ext cx="536496" cy="2738"/>
          </a:xfrm>
          <a:prstGeom prst="straightConnector1">
            <a:avLst/>
          </a:prstGeom>
          <a:ln w="57150">
            <a:solidFill>
              <a:srgbClr val="E50D7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 rot="2410839">
            <a:off x="5190570" y="4867949"/>
            <a:ext cx="664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Start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9080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9200" y="935999"/>
            <a:ext cx="11160000" cy="1675396"/>
          </a:xfrm>
        </p:spPr>
        <p:txBody>
          <a:bodyPr/>
          <a:lstStyle/>
          <a:p>
            <a:r>
              <a:rPr lang="de-CH" dirty="0" smtClean="0"/>
              <a:t>Agenda</a:t>
            </a:r>
            <a:endParaRPr lang="de-CH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395300" y="2611395"/>
            <a:ext cx="11607800" cy="2139692"/>
            <a:chOff x="406400" y="2376091"/>
            <a:chExt cx="11607800" cy="2139692"/>
          </a:xfrm>
        </p:grpSpPr>
        <p:cxnSp>
          <p:nvCxnSpPr>
            <p:cNvPr id="3" name="Gerader Verbinder 2"/>
            <p:cNvCxnSpPr/>
            <p:nvPr/>
          </p:nvCxnSpPr>
          <p:spPr>
            <a:xfrm>
              <a:off x="406400" y="3440291"/>
              <a:ext cx="11607800" cy="0"/>
            </a:xfrm>
            <a:prstGeom prst="line">
              <a:avLst/>
            </a:prstGeom>
            <a:ln w="28575">
              <a:solidFill>
                <a:srgbClr val="E50D7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Ellipse 6"/>
            <p:cNvSpPr/>
            <p:nvPr/>
          </p:nvSpPr>
          <p:spPr>
            <a:xfrm>
              <a:off x="619200" y="2376091"/>
              <a:ext cx="2217613" cy="2128401"/>
            </a:xfrm>
            <a:prstGeom prst="ellipse">
              <a:avLst/>
            </a:prstGeom>
            <a:solidFill>
              <a:srgbClr val="19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CH" dirty="0" smtClean="0">
                  <a:effectLst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Was</a:t>
              </a:r>
              <a:endParaRPr lang="de-CH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CH" dirty="0">
                  <a:effectLst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beschäftigt uns </a:t>
              </a:r>
              <a:r>
                <a:rPr lang="de-CH" dirty="0" smtClean="0">
                  <a:effectLst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an unserer </a:t>
              </a:r>
              <a:r>
                <a:rPr lang="de-CH" dirty="0">
                  <a:effectLst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Schule?</a:t>
              </a:r>
            </a:p>
          </p:txBody>
        </p:sp>
        <p:sp>
          <p:nvSpPr>
            <p:cNvPr id="8" name="Ellipse 7"/>
            <p:cNvSpPr/>
            <p:nvPr/>
          </p:nvSpPr>
          <p:spPr>
            <a:xfrm>
              <a:off x="2971881" y="2387382"/>
              <a:ext cx="2217613" cy="2128401"/>
            </a:xfrm>
            <a:prstGeom prst="ellipse">
              <a:avLst/>
            </a:prstGeom>
            <a:solidFill>
              <a:srgbClr val="19D3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CH" dirty="0" smtClean="0">
                  <a:effectLst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Was </a:t>
              </a:r>
              <a:r>
                <a:rPr lang="de-CH" dirty="0">
                  <a:effectLst/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möchten wir schon lange angehen?</a:t>
              </a:r>
            </a:p>
          </p:txBody>
        </p:sp>
        <p:sp>
          <p:nvSpPr>
            <p:cNvPr id="10" name="Ellipse 9"/>
            <p:cNvSpPr/>
            <p:nvPr/>
          </p:nvSpPr>
          <p:spPr>
            <a:xfrm>
              <a:off x="6033473" y="2387382"/>
              <a:ext cx="2217613" cy="2128401"/>
            </a:xfrm>
            <a:prstGeom prst="ellipse">
              <a:avLst/>
            </a:prstGeom>
            <a:solidFill>
              <a:srgbClr val="19D3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CH" b="1" dirty="0" smtClean="0"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Gründe und Ursachen</a:t>
              </a:r>
              <a:endParaRPr lang="de-CH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9494961" y="2387382"/>
              <a:ext cx="2217613" cy="2128401"/>
            </a:xfrm>
            <a:prstGeom prst="ellipse">
              <a:avLst/>
            </a:prstGeom>
            <a:solidFill>
              <a:srgbClr val="19D3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CH" b="1" dirty="0" smtClean="0">
                  <a:latin typeface="Segoe UI" panose="020B0502040204020203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Priorisieren</a:t>
              </a:r>
              <a:endParaRPr lang="de-CH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563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Irritationen </a:t>
            </a:r>
            <a:r>
              <a:rPr lang="de-CH" dirty="0" smtClean="0">
                <a:solidFill>
                  <a:srgbClr val="FBAFD7"/>
                </a:solidFill>
                <a:sym typeface="Wingdings" panose="05000000000000000000" pitchFamily="2" charset="2"/>
              </a:rPr>
              <a:t></a:t>
            </a:r>
            <a:endParaRPr lang="de-CH" dirty="0" smtClean="0">
              <a:solidFill>
                <a:srgbClr val="FBAFD7"/>
              </a:solidFill>
            </a:endParaRPr>
          </a:p>
          <a:p>
            <a:r>
              <a:rPr lang="de-CH" dirty="0" smtClean="0"/>
              <a:t>Interventionen </a:t>
            </a:r>
            <a:r>
              <a:rPr lang="de-CH" dirty="0" smtClean="0">
                <a:solidFill>
                  <a:srgbClr val="92D050"/>
                </a:solidFill>
                <a:sym typeface="Wingdings" panose="05000000000000000000" pitchFamily="2" charset="2"/>
              </a:rPr>
              <a:t></a:t>
            </a:r>
            <a:endParaRPr lang="de-CH" dirty="0" smtClean="0">
              <a:solidFill>
                <a:srgbClr val="92D050"/>
              </a:solidFill>
            </a:endParaRPr>
          </a:p>
          <a:p>
            <a:r>
              <a:rPr lang="de-CH" dirty="0" smtClean="0"/>
              <a:t>Kreative Stimulierung </a:t>
            </a:r>
            <a:r>
              <a:rPr lang="de-CH" dirty="0" smtClean="0">
                <a:solidFill>
                  <a:srgbClr val="66CCFF"/>
                </a:solidFill>
                <a:sym typeface="Wingdings" panose="05000000000000000000" pitchFamily="2" charset="2"/>
              </a:rPr>
              <a:t></a:t>
            </a:r>
            <a:endParaRPr lang="de-CH" dirty="0" smtClean="0">
              <a:solidFill>
                <a:srgbClr val="66CCFF"/>
              </a:solidFill>
            </a:endParaRPr>
          </a:p>
          <a:p>
            <a:r>
              <a:rPr lang="de-CH" dirty="0" err="1" smtClean="0"/>
              <a:t>Inkongruenzerfahrungen</a:t>
            </a:r>
            <a:r>
              <a:rPr lang="de-CH" dirty="0" smtClean="0"/>
              <a:t> </a:t>
            </a:r>
            <a:r>
              <a:rPr lang="de-CH" dirty="0" smtClean="0">
                <a:solidFill>
                  <a:srgbClr val="00B050"/>
                </a:solidFill>
                <a:sym typeface="Wingdings" panose="05000000000000000000" pitchFamily="2" charset="2"/>
              </a:rPr>
              <a:t></a:t>
            </a:r>
            <a:endParaRPr lang="de-CH" dirty="0">
              <a:solidFill>
                <a:srgbClr val="00B050"/>
              </a:solidFill>
            </a:endParaRPr>
          </a:p>
          <a:p>
            <a:r>
              <a:rPr lang="de-CH" dirty="0" smtClean="0"/>
              <a:t>Konflikte und Krisen </a:t>
            </a:r>
            <a:r>
              <a:rPr lang="de-CH" dirty="0" smtClean="0">
                <a:solidFill>
                  <a:srgbClr val="FFFF00"/>
                </a:solidFill>
                <a:sym typeface="Wingdings" panose="05000000000000000000" pitchFamily="2" charset="2"/>
              </a:rPr>
              <a:t></a:t>
            </a:r>
            <a:endParaRPr lang="de-CH" dirty="0" smtClean="0">
              <a:solidFill>
                <a:srgbClr val="FFFF00"/>
              </a:solidFill>
            </a:endParaRPr>
          </a:p>
          <a:p>
            <a:r>
              <a:rPr lang="de-CH" dirty="0" smtClean="0"/>
              <a:t>Unerwartete </a:t>
            </a:r>
            <a:r>
              <a:rPr lang="de-CH" smtClean="0"/>
              <a:t>Ereignisse </a:t>
            </a:r>
            <a:r>
              <a:rPr lang="de-CH" smtClean="0">
                <a:solidFill>
                  <a:srgbClr val="E9C700"/>
                </a:solidFill>
                <a:sym typeface="Wingdings" panose="05000000000000000000" pitchFamily="2" charset="2"/>
              </a:rPr>
              <a:t></a:t>
            </a:r>
            <a:endParaRPr lang="de-CH" dirty="0"/>
          </a:p>
          <a:p>
            <a:pPr marL="0" indent="0">
              <a:spcAft>
                <a:spcPts val="1800"/>
              </a:spcAft>
              <a:buNone/>
            </a:pPr>
            <a:r>
              <a:rPr lang="de-CH" sz="1800" dirty="0"/>
              <a:t>(vgl. Schreiner et al. 2019, S. 83)</a:t>
            </a:r>
            <a:endParaRPr lang="de-AT" sz="18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Impulse an unserer Schule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D758-C871-49DC-A050-36A17C18F2FA}" type="slidenum">
              <a:rPr lang="de-CH" smtClean="0"/>
              <a:t>5</a:t>
            </a:fld>
            <a:endParaRPr lang="de-CH"/>
          </a:p>
        </p:txBody>
      </p:sp>
      <p:sp>
        <p:nvSpPr>
          <p:cNvPr id="8" name="Titel 5">
            <a:extLst>
              <a:ext uri="{FF2B5EF4-FFF2-40B4-BE49-F238E27FC236}">
                <a16:creationId xmlns:a16="http://schemas.microsoft.com/office/drawing/2014/main" id="{BAD0438E-FEAC-42B2-BAEB-7E4DB4846D3A}"/>
              </a:ext>
            </a:extLst>
          </p:cNvPr>
          <p:cNvSpPr txBox="1">
            <a:spLocks/>
          </p:cNvSpPr>
          <p:nvPr/>
        </p:nvSpPr>
        <p:spPr>
          <a:xfrm>
            <a:off x="665675" y="5553780"/>
            <a:ext cx="3178369" cy="4854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CH" sz="1600" smtClean="0"/>
              <a:t>Bild: </a:t>
            </a:r>
            <a:r>
              <a:rPr lang="de-CH" sz="1600" u="sng" smtClean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www.bilder-gARTen.ch</a:t>
            </a:r>
            <a:endParaRPr lang="de-CH" sz="1600" u="sng" dirty="0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E99F7668-038B-42A7-A4E0-92C397587D64}"/>
              </a:ext>
            </a:extLst>
          </p:cNvPr>
          <p:cNvSpPr txBox="1">
            <a:spLocks/>
          </p:cNvSpPr>
          <p:nvPr/>
        </p:nvSpPr>
        <p:spPr>
          <a:xfrm>
            <a:off x="6231068" y="2232638"/>
            <a:ext cx="4896544" cy="36004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1200"/>
              </a:spcAft>
              <a:buClr>
                <a:srgbClr val="004D5A"/>
              </a:buClr>
              <a:buFont typeface="Systemschrift Normal"/>
              <a:buChar char="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004D5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004D5A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endParaRPr lang="de-AT" sz="190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6A2DFC5-4E7D-447F-AA17-B1C9C1EDF2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97" y="2121617"/>
            <a:ext cx="4717814" cy="3335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613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Irritationen </a:t>
            </a:r>
            <a:r>
              <a:rPr lang="de-CH" dirty="0" smtClean="0">
                <a:solidFill>
                  <a:srgbClr val="FBAFD7"/>
                </a:solidFill>
                <a:sym typeface="Wingdings" panose="05000000000000000000" pitchFamily="2" charset="2"/>
              </a:rPr>
              <a:t></a:t>
            </a:r>
            <a:endParaRPr lang="de-CH" dirty="0" smtClean="0">
              <a:solidFill>
                <a:srgbClr val="FBAFD7"/>
              </a:solidFill>
            </a:endParaRPr>
          </a:p>
          <a:p>
            <a:r>
              <a:rPr lang="de-CH" dirty="0" smtClean="0"/>
              <a:t>Interventionen </a:t>
            </a:r>
            <a:r>
              <a:rPr lang="de-CH" dirty="0" smtClean="0">
                <a:solidFill>
                  <a:srgbClr val="92D050"/>
                </a:solidFill>
                <a:sym typeface="Wingdings" panose="05000000000000000000" pitchFamily="2" charset="2"/>
              </a:rPr>
              <a:t></a:t>
            </a:r>
            <a:endParaRPr lang="de-CH" dirty="0" smtClean="0">
              <a:solidFill>
                <a:srgbClr val="92D050"/>
              </a:solidFill>
            </a:endParaRPr>
          </a:p>
          <a:p>
            <a:r>
              <a:rPr lang="de-CH" dirty="0" smtClean="0"/>
              <a:t>Kreative Stimulierung </a:t>
            </a:r>
            <a:r>
              <a:rPr lang="de-CH" dirty="0" smtClean="0">
                <a:solidFill>
                  <a:srgbClr val="66CCFF"/>
                </a:solidFill>
                <a:sym typeface="Wingdings" panose="05000000000000000000" pitchFamily="2" charset="2"/>
              </a:rPr>
              <a:t></a:t>
            </a:r>
            <a:endParaRPr lang="de-CH" dirty="0" smtClean="0">
              <a:solidFill>
                <a:srgbClr val="66CCFF"/>
              </a:solidFill>
            </a:endParaRPr>
          </a:p>
          <a:p>
            <a:r>
              <a:rPr lang="de-CH" dirty="0" err="1" smtClean="0"/>
              <a:t>Inkongruenzerfahrungen</a:t>
            </a:r>
            <a:r>
              <a:rPr lang="de-CH" dirty="0" smtClean="0"/>
              <a:t> </a:t>
            </a:r>
            <a:r>
              <a:rPr lang="de-CH" dirty="0" smtClean="0">
                <a:solidFill>
                  <a:srgbClr val="00B050"/>
                </a:solidFill>
                <a:sym typeface="Wingdings" panose="05000000000000000000" pitchFamily="2" charset="2"/>
              </a:rPr>
              <a:t></a:t>
            </a:r>
            <a:endParaRPr lang="de-CH" dirty="0">
              <a:solidFill>
                <a:srgbClr val="00B050"/>
              </a:solidFill>
            </a:endParaRPr>
          </a:p>
          <a:p>
            <a:r>
              <a:rPr lang="de-CH" dirty="0" smtClean="0"/>
              <a:t>Konflikte und Krisen </a:t>
            </a:r>
            <a:r>
              <a:rPr lang="de-CH" dirty="0" smtClean="0">
                <a:solidFill>
                  <a:srgbClr val="FFFF00"/>
                </a:solidFill>
                <a:sym typeface="Wingdings" panose="05000000000000000000" pitchFamily="2" charset="2"/>
              </a:rPr>
              <a:t></a:t>
            </a:r>
            <a:endParaRPr lang="de-CH" dirty="0" smtClean="0">
              <a:solidFill>
                <a:srgbClr val="FFFF00"/>
              </a:solidFill>
            </a:endParaRPr>
          </a:p>
          <a:p>
            <a:r>
              <a:rPr lang="de-CH" dirty="0" smtClean="0"/>
              <a:t>Unerwartete Ereignisse </a:t>
            </a:r>
            <a:r>
              <a:rPr lang="de-CH" dirty="0" smtClean="0">
                <a:solidFill>
                  <a:srgbClr val="E9C700"/>
                </a:solidFill>
                <a:sym typeface="Wingdings" panose="05000000000000000000" pitchFamily="2" charset="2"/>
              </a:rPr>
              <a:t></a:t>
            </a:r>
            <a:endParaRPr lang="de-CH" dirty="0"/>
          </a:p>
          <a:p>
            <a:pPr marL="0" indent="0">
              <a:spcAft>
                <a:spcPts val="1800"/>
              </a:spcAft>
              <a:buNone/>
            </a:pPr>
            <a:r>
              <a:rPr lang="de-CH" sz="1800" dirty="0"/>
              <a:t>(vgl. Schreiner et al. 2019, S. 83)</a:t>
            </a:r>
            <a:endParaRPr lang="de-AT" sz="18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Impulse an unserer Schule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D758-C871-49DC-A050-36A17C18F2FA}" type="slidenum">
              <a:rPr lang="de-CH" smtClean="0"/>
              <a:t>6</a:t>
            </a:fld>
            <a:endParaRPr lang="de-CH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E99F7668-038B-42A7-A4E0-92C397587D64}"/>
              </a:ext>
            </a:extLst>
          </p:cNvPr>
          <p:cNvSpPr txBox="1">
            <a:spLocks/>
          </p:cNvSpPr>
          <p:nvPr/>
        </p:nvSpPr>
        <p:spPr>
          <a:xfrm>
            <a:off x="6231068" y="2232638"/>
            <a:ext cx="4896544" cy="36004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1200"/>
              </a:spcAft>
              <a:buClr>
                <a:srgbClr val="004D5A"/>
              </a:buClr>
              <a:buFont typeface="Systemschrift Normal"/>
              <a:buChar char="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004D5A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rgbClr val="004D5A"/>
              </a:buClr>
              <a:buSzPct val="8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endParaRPr lang="de-AT" sz="1900" dirty="0"/>
          </a:p>
        </p:txBody>
      </p:sp>
      <p:sp>
        <p:nvSpPr>
          <p:cNvPr id="2" name="Textfeld 1"/>
          <p:cNvSpPr txBox="1"/>
          <p:nvPr/>
        </p:nvSpPr>
        <p:spPr>
          <a:xfrm>
            <a:off x="757003" y="1872000"/>
            <a:ext cx="529902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/>
              <a:t>Auftrag:</a:t>
            </a:r>
          </a:p>
          <a:p>
            <a:r>
              <a:rPr lang="de-CH" sz="2800" dirty="0" smtClean="0"/>
              <a:t>Jede Gruppe schreibt Themen, Feststellungen etc. auf zu den entsprechenden Farben.</a:t>
            </a:r>
          </a:p>
          <a:p>
            <a:endParaRPr lang="de-CH" sz="2800" dirty="0" smtClean="0"/>
          </a:p>
          <a:p>
            <a:r>
              <a:rPr lang="de-CH" sz="2800" i="1" dirty="0" smtClean="0"/>
              <a:t>Beispiel: Buben lesen zunehmend schlechter (grün)</a:t>
            </a:r>
            <a:endParaRPr lang="de-CH" sz="2800" i="1" dirty="0"/>
          </a:p>
        </p:txBody>
      </p:sp>
    </p:spTree>
    <p:extLst>
      <p:ext uri="{BB962C8B-B14F-4D97-AF65-F5344CB8AC3E}">
        <p14:creationId xmlns:p14="http://schemas.microsoft.com/office/powerpoint/2010/main" val="3084279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19200" y="1872000"/>
            <a:ext cx="6055830" cy="498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 smtClean="0"/>
              <a:t>Welche </a:t>
            </a:r>
            <a:r>
              <a:rPr lang="de-CH" smtClean="0"/>
              <a:t>Gründe und Ursachen </a:t>
            </a:r>
            <a:r>
              <a:rPr lang="de-CH" dirty="0" smtClean="0"/>
              <a:t>haben dazu beigetragen, dass dies ein Thema für uns ist?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r>
              <a:rPr lang="de-CH" sz="2400" dirty="0" smtClean="0">
                <a:solidFill>
                  <a:srgbClr val="0082C7"/>
                </a:solidFill>
              </a:rPr>
              <a:t>Aufgabe der </a:t>
            </a:r>
            <a:r>
              <a:rPr lang="de-CH" sz="2400" dirty="0">
                <a:solidFill>
                  <a:srgbClr val="0082C7"/>
                </a:solidFill>
              </a:rPr>
              <a:t>P</a:t>
            </a:r>
            <a:r>
              <a:rPr lang="de-CH" sz="2400" dirty="0" smtClean="0">
                <a:solidFill>
                  <a:srgbClr val="0082C7"/>
                </a:solidFill>
              </a:rPr>
              <a:t>erson mit den hellsten Augen: Gründe und Ursachen im Innen suchen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D758-C871-49DC-A050-36A17C18F2FA}" type="slidenum">
              <a:rPr lang="de-CH" smtClean="0"/>
              <a:t>7</a:t>
            </a:fld>
            <a:endParaRPr lang="de-CH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Gründe und Ursachen</a:t>
            </a:r>
            <a:endParaRPr lang="de-CH" dirty="0"/>
          </a:p>
        </p:txBody>
      </p:sp>
      <p:sp>
        <p:nvSpPr>
          <p:cNvPr id="7" name="Ellipse 6"/>
          <p:cNvSpPr/>
          <p:nvPr/>
        </p:nvSpPr>
        <p:spPr>
          <a:xfrm>
            <a:off x="1487791" y="3250080"/>
            <a:ext cx="1929966" cy="1921527"/>
          </a:xfrm>
          <a:prstGeom prst="ellipse">
            <a:avLst/>
          </a:prstGeom>
          <a:solidFill>
            <a:srgbClr val="E50D7E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CH" sz="2000" b="1" dirty="0" smtClean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WARUM</a:t>
            </a:r>
            <a:endParaRPr lang="de-CH" sz="2000" dirty="0"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10980"/>
              </p:ext>
            </p:extLst>
          </p:nvPr>
        </p:nvGraphicFramePr>
        <p:xfrm>
          <a:off x="6675030" y="1836000"/>
          <a:ext cx="4376970" cy="4231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9050">
                  <a:extLst>
                    <a:ext uri="{9D8B030D-6E8A-4147-A177-3AD203B41FA5}">
                      <a16:colId xmlns:a16="http://schemas.microsoft.com/office/drawing/2014/main" val="3016921484"/>
                    </a:ext>
                  </a:extLst>
                </a:gridCol>
                <a:gridCol w="1267920">
                  <a:extLst>
                    <a:ext uri="{9D8B030D-6E8A-4147-A177-3AD203B41FA5}">
                      <a16:colId xmlns:a16="http://schemas.microsoft.com/office/drawing/2014/main" val="2388416865"/>
                    </a:ext>
                  </a:extLst>
                </a:gridCol>
              </a:tblGrid>
              <a:tr h="860481">
                <a:tc>
                  <a:txBody>
                    <a:bodyPr/>
                    <a:lstStyle/>
                    <a:p>
                      <a:r>
                        <a:rPr lang="de-CH" sz="2800" dirty="0" smtClean="0"/>
                        <a:t>Thema</a:t>
                      </a:r>
                      <a:endParaRPr lang="de-C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308752"/>
                  </a:ext>
                </a:extLst>
              </a:tr>
              <a:tr h="3371123">
                <a:tc>
                  <a:txBody>
                    <a:bodyPr/>
                    <a:lstStyle/>
                    <a:p>
                      <a:r>
                        <a:rPr lang="de-CH" sz="2800" dirty="0" smtClean="0">
                          <a:solidFill>
                            <a:schemeClr val="bg1"/>
                          </a:solidFill>
                        </a:rPr>
                        <a:t>Gründe und Ursachen</a:t>
                      </a:r>
                    </a:p>
                    <a:p>
                      <a:endParaRPr lang="de-CH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CH" dirty="0" smtClean="0">
                          <a:solidFill>
                            <a:schemeClr val="bg1"/>
                          </a:solidFill>
                        </a:rPr>
                        <a:t>Keine</a:t>
                      </a:r>
                      <a:r>
                        <a:rPr lang="de-CH" baseline="0" dirty="0" smtClean="0">
                          <a:solidFill>
                            <a:schemeClr val="bg1"/>
                          </a:solidFill>
                        </a:rPr>
                        <a:t> Lösungen festhalten!</a:t>
                      </a:r>
                      <a:endParaRPr lang="de-CH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50D7E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208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61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19200" y="1872000"/>
            <a:ext cx="5335830" cy="4320000"/>
          </a:xfrm>
        </p:spPr>
        <p:txBody>
          <a:bodyPr/>
          <a:lstStyle/>
          <a:p>
            <a:pPr marL="0" indent="0">
              <a:buNone/>
            </a:pPr>
            <a:r>
              <a:rPr lang="de-CH" dirty="0" smtClean="0"/>
              <a:t>Wir priorisieren:</a:t>
            </a:r>
          </a:p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r>
              <a:rPr lang="de-CH" sz="3200" dirty="0" smtClean="0">
                <a:solidFill>
                  <a:srgbClr val="66CCFF"/>
                </a:solidFill>
                <a:sym typeface="Wingdings" panose="05000000000000000000" pitchFamily="2" charset="2"/>
              </a:rPr>
              <a:t>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smtClean="0"/>
              <a:t>Wichtig, dass wir es bearbeiten</a:t>
            </a:r>
          </a:p>
          <a:p>
            <a:pPr marL="0" indent="0">
              <a:buNone/>
            </a:pPr>
            <a:r>
              <a:rPr lang="de-CH" sz="3200" dirty="0">
                <a:solidFill>
                  <a:srgbClr val="E50D7E"/>
                </a:solidFill>
                <a:sym typeface="Wingdings" panose="05000000000000000000" pitchFamily="2" charset="2"/>
              </a:rPr>
              <a:t></a:t>
            </a:r>
            <a:r>
              <a:rPr lang="de-CH" dirty="0">
                <a:sym typeface="Wingdings" panose="05000000000000000000" pitchFamily="2" charset="2"/>
              </a:rPr>
              <a:t> </a:t>
            </a:r>
            <a:r>
              <a:rPr lang="de-CH" dirty="0" smtClean="0"/>
              <a:t>In diesem Thema steckt Energie drin</a:t>
            </a:r>
          </a:p>
          <a:p>
            <a:endParaRPr lang="de-CH" dirty="0"/>
          </a:p>
          <a:p>
            <a:pPr marL="0" indent="0">
              <a:buNone/>
            </a:pP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D758-C871-49DC-A050-36A17C18F2FA}" type="slidenum">
              <a:rPr lang="de-CH" smtClean="0"/>
              <a:t>8</a:t>
            </a:fld>
            <a:endParaRPr lang="de-CH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Unsere Schule gestalten</a:t>
            </a:r>
            <a:endParaRPr lang="de-CH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579721"/>
              </p:ext>
            </p:extLst>
          </p:nvPr>
        </p:nvGraphicFramePr>
        <p:xfrm>
          <a:off x="6675030" y="1836000"/>
          <a:ext cx="4376970" cy="4231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9050">
                  <a:extLst>
                    <a:ext uri="{9D8B030D-6E8A-4147-A177-3AD203B41FA5}">
                      <a16:colId xmlns:a16="http://schemas.microsoft.com/office/drawing/2014/main" val="3016921484"/>
                    </a:ext>
                  </a:extLst>
                </a:gridCol>
                <a:gridCol w="1267920">
                  <a:extLst>
                    <a:ext uri="{9D8B030D-6E8A-4147-A177-3AD203B41FA5}">
                      <a16:colId xmlns:a16="http://schemas.microsoft.com/office/drawing/2014/main" val="2388416865"/>
                    </a:ext>
                  </a:extLst>
                </a:gridCol>
              </a:tblGrid>
              <a:tr h="860481">
                <a:tc>
                  <a:txBody>
                    <a:bodyPr/>
                    <a:lstStyle/>
                    <a:p>
                      <a:r>
                        <a:rPr lang="de-CH" sz="2800" dirty="0" smtClean="0"/>
                        <a:t>Thema</a:t>
                      </a:r>
                      <a:endParaRPr lang="de-C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Punkte</a:t>
                      </a:r>
                      <a:r>
                        <a:rPr lang="de-CH" baseline="0" dirty="0" smtClean="0"/>
                        <a:t> setzen</a:t>
                      </a:r>
                      <a:endParaRPr lang="de-CH" dirty="0"/>
                    </a:p>
                  </a:txBody>
                  <a:tcPr>
                    <a:solidFill>
                      <a:srgbClr val="E50D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308752"/>
                  </a:ext>
                </a:extLst>
              </a:tr>
              <a:tr h="3371123">
                <a:tc>
                  <a:txBody>
                    <a:bodyPr/>
                    <a:lstStyle/>
                    <a:p>
                      <a:r>
                        <a:rPr lang="de-CH" sz="2800" dirty="0" smtClean="0">
                          <a:solidFill>
                            <a:schemeClr val="tx1"/>
                          </a:solidFill>
                        </a:rPr>
                        <a:t>Gründe und Ursachen</a:t>
                      </a:r>
                    </a:p>
                    <a:p>
                      <a:endParaRPr lang="de-CH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Keine</a:t>
                      </a:r>
                      <a:r>
                        <a:rPr lang="de-CH" baseline="0" dirty="0" smtClean="0">
                          <a:solidFill>
                            <a:schemeClr val="tx1"/>
                          </a:solidFill>
                        </a:rPr>
                        <a:t> Lösungen festhalten!</a:t>
                      </a:r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3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solidFill>
                      <a:srgbClr val="D3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08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0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779" y="743641"/>
            <a:ext cx="6855879" cy="6855879"/>
          </a:xfrm>
        </p:spPr>
      </p:pic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Ausblick: Wo stehen wir? – Wo gehen wir hin?</a:t>
            </a:r>
            <a:endParaRPr lang="de-CH" dirty="0"/>
          </a:p>
        </p:txBody>
      </p:sp>
      <p:grpSp>
        <p:nvGrpSpPr>
          <p:cNvPr id="15" name="Gruppieren 14"/>
          <p:cNvGrpSpPr/>
          <p:nvPr/>
        </p:nvGrpSpPr>
        <p:grpSpPr>
          <a:xfrm>
            <a:off x="619200" y="1557773"/>
            <a:ext cx="11308285" cy="4987880"/>
            <a:chOff x="619200" y="1557773"/>
            <a:chExt cx="11308285" cy="4987880"/>
          </a:xfrm>
        </p:grpSpPr>
        <p:sp>
          <p:nvSpPr>
            <p:cNvPr id="8" name="Ellipse 7"/>
            <p:cNvSpPr/>
            <p:nvPr/>
          </p:nvSpPr>
          <p:spPr>
            <a:xfrm>
              <a:off x="619200" y="1991266"/>
              <a:ext cx="2329790" cy="22881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b="1" dirty="0" smtClean="0"/>
                <a:t>Analyse:</a:t>
              </a:r>
            </a:p>
            <a:p>
              <a:pPr algn="ctr"/>
              <a:r>
                <a:rPr lang="de-CH" dirty="0" smtClean="0"/>
                <a:t>Was beschäftigt uns an unserer Schule?</a:t>
              </a:r>
              <a:endParaRPr lang="de-CH" dirty="0"/>
            </a:p>
          </p:txBody>
        </p:sp>
        <p:sp>
          <p:nvSpPr>
            <p:cNvPr id="9" name="Ellipse 8"/>
            <p:cNvSpPr/>
            <p:nvPr/>
          </p:nvSpPr>
          <p:spPr>
            <a:xfrm>
              <a:off x="1875884" y="3644634"/>
              <a:ext cx="2329790" cy="2288197"/>
            </a:xfrm>
            <a:prstGeom prst="ellipse">
              <a:avLst/>
            </a:prstGeom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b="1" dirty="0" smtClean="0"/>
                <a:t>Analyse:</a:t>
              </a:r>
            </a:p>
            <a:p>
              <a:pPr algn="ctr"/>
              <a:r>
                <a:rPr lang="de-CH" dirty="0" smtClean="0"/>
                <a:t>Was möchten wir schon lange angehen?</a:t>
              </a:r>
              <a:endParaRPr lang="de-CH" dirty="0"/>
            </a:p>
          </p:txBody>
        </p:sp>
        <p:sp>
          <p:nvSpPr>
            <p:cNvPr id="10" name="Ellipse 9"/>
            <p:cNvSpPr/>
            <p:nvPr/>
          </p:nvSpPr>
          <p:spPr>
            <a:xfrm>
              <a:off x="4301692" y="1883383"/>
              <a:ext cx="2329790" cy="2288197"/>
            </a:xfrm>
            <a:prstGeom prst="ellipse">
              <a:avLst/>
            </a:prstGeom>
            <a:solidFill>
              <a:srgbClr val="2FA3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b="1" dirty="0" smtClean="0"/>
                <a:t>Lernen: </a:t>
              </a:r>
              <a:r>
                <a:rPr lang="de-CH" dirty="0" smtClean="0"/>
                <a:t>Welche Bausteine gibt es? Was wird damit angestrebt?</a:t>
              </a:r>
              <a:endParaRPr lang="de-CH" dirty="0"/>
            </a:p>
          </p:txBody>
        </p:sp>
        <p:sp>
          <p:nvSpPr>
            <p:cNvPr id="11" name="Ellipse 10"/>
            <p:cNvSpPr/>
            <p:nvPr/>
          </p:nvSpPr>
          <p:spPr>
            <a:xfrm>
              <a:off x="7433062" y="3470981"/>
              <a:ext cx="2329790" cy="2288197"/>
            </a:xfrm>
            <a:prstGeom prst="ellipse">
              <a:avLst/>
            </a:prstGeom>
            <a:solidFill>
              <a:srgbClr val="FF34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b="1" dirty="0" smtClean="0"/>
                <a:t>Zukunft:</a:t>
              </a:r>
            </a:p>
            <a:p>
              <a:pPr algn="ctr"/>
              <a:r>
                <a:rPr lang="de-CH" dirty="0" smtClean="0"/>
                <a:t>Welche Ziele setzen wir uns?</a:t>
              </a:r>
              <a:endParaRPr lang="de-CH" dirty="0"/>
            </a:p>
          </p:txBody>
        </p:sp>
        <p:sp>
          <p:nvSpPr>
            <p:cNvPr id="13" name="Ellipse 12"/>
            <p:cNvSpPr/>
            <p:nvPr/>
          </p:nvSpPr>
          <p:spPr>
            <a:xfrm>
              <a:off x="9159905" y="4257456"/>
              <a:ext cx="2329790" cy="2288197"/>
            </a:xfrm>
            <a:prstGeom prst="ellipse">
              <a:avLst/>
            </a:prstGeom>
            <a:solidFill>
              <a:srgbClr val="FF3457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b="1" dirty="0" smtClean="0"/>
                <a:t>Zukunft:</a:t>
              </a:r>
            </a:p>
            <a:p>
              <a:pPr algn="ctr"/>
              <a:r>
                <a:rPr lang="de-CH" dirty="0" smtClean="0"/>
                <a:t>Mit welchen Bausteinen können wir die Ziele erreichen?</a:t>
              </a:r>
              <a:endParaRPr lang="de-CH" dirty="0"/>
            </a:p>
          </p:txBody>
        </p:sp>
        <p:sp>
          <p:nvSpPr>
            <p:cNvPr id="14" name="Ellipse 13"/>
            <p:cNvSpPr/>
            <p:nvPr/>
          </p:nvSpPr>
          <p:spPr>
            <a:xfrm>
              <a:off x="9597695" y="1557773"/>
              <a:ext cx="2329790" cy="228819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b="1" dirty="0" smtClean="0"/>
                <a:t>Analyse:</a:t>
              </a:r>
            </a:p>
            <a:p>
              <a:pPr algn="ctr"/>
              <a:r>
                <a:rPr lang="de-CH" dirty="0" smtClean="0"/>
                <a:t>Wo stehen wir in den gewählten Bausteinen?</a:t>
              </a:r>
              <a:endParaRPr lang="de-CH" dirty="0"/>
            </a:p>
          </p:txBody>
        </p:sp>
      </p:grpSp>
      <p:pic>
        <p:nvPicPr>
          <p:cNvPr id="2" name="Grafi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342" y="6394381"/>
            <a:ext cx="1800000" cy="337619"/>
          </a:xfrm>
          <a:prstGeom prst="rect">
            <a:avLst/>
          </a:prstGeom>
        </p:spPr>
      </p:pic>
      <p:sp>
        <p:nvSpPr>
          <p:cNvPr id="16" name="Ellipse 15"/>
          <p:cNvSpPr/>
          <p:nvPr/>
        </p:nvSpPr>
        <p:spPr>
          <a:xfrm>
            <a:off x="203533" y="3937407"/>
            <a:ext cx="1733599" cy="17026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>
                <a:solidFill>
                  <a:srgbClr val="66CCFF"/>
                </a:solidFill>
              </a:rPr>
              <a:t>Gründe, Ursachen</a:t>
            </a:r>
          </a:p>
        </p:txBody>
      </p:sp>
      <p:sp>
        <p:nvSpPr>
          <p:cNvPr id="17" name="Ellipse 16"/>
          <p:cNvSpPr/>
          <p:nvPr/>
        </p:nvSpPr>
        <p:spPr>
          <a:xfrm>
            <a:off x="619200" y="5144375"/>
            <a:ext cx="1744774" cy="17136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>
                <a:solidFill>
                  <a:srgbClr val="66CCFF"/>
                </a:solidFill>
              </a:rPr>
              <a:t>Prioritäten</a:t>
            </a:r>
          </a:p>
        </p:txBody>
      </p:sp>
      <p:sp>
        <p:nvSpPr>
          <p:cNvPr id="12" name="Rechteck 11"/>
          <p:cNvSpPr/>
          <p:nvPr/>
        </p:nvSpPr>
        <p:spPr>
          <a:xfrm>
            <a:off x="2183476" y="1933918"/>
            <a:ext cx="360996" cy="369332"/>
          </a:xfrm>
          <a:prstGeom prst="rect">
            <a:avLst/>
          </a:prstGeom>
          <a:solidFill>
            <a:srgbClr val="0082C7"/>
          </a:solidFill>
        </p:spPr>
        <p:txBody>
          <a:bodyPr wrap="none">
            <a:spAutoFit/>
          </a:bodyPr>
          <a:lstStyle/>
          <a:p>
            <a:r>
              <a:rPr lang="de-CH" dirty="0">
                <a:solidFill>
                  <a:schemeClr val="bg1"/>
                </a:solidFill>
                <a:sym typeface="Wingdings 2" panose="05020102010507070707" pitchFamily="18" charset="2"/>
              </a:rPr>
              <a:t></a:t>
            </a:r>
            <a:endParaRPr lang="de-CH" dirty="0">
              <a:solidFill>
                <a:schemeClr val="bg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3139116" y="3521035"/>
            <a:ext cx="360996" cy="369332"/>
          </a:xfrm>
          <a:prstGeom prst="rect">
            <a:avLst/>
          </a:prstGeom>
          <a:solidFill>
            <a:srgbClr val="0082C7"/>
          </a:solidFill>
        </p:spPr>
        <p:txBody>
          <a:bodyPr wrap="none">
            <a:spAutoFit/>
          </a:bodyPr>
          <a:lstStyle/>
          <a:p>
            <a:r>
              <a:rPr lang="de-CH" dirty="0">
                <a:solidFill>
                  <a:schemeClr val="bg1"/>
                </a:solidFill>
                <a:sym typeface="Wingdings 2" panose="05020102010507070707" pitchFamily="18" charset="2"/>
              </a:rPr>
              <a:t></a:t>
            </a:r>
            <a:endParaRPr lang="de-CH" dirty="0">
              <a:solidFill>
                <a:schemeClr val="bg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390693" y="3871852"/>
            <a:ext cx="360996" cy="369332"/>
          </a:xfrm>
          <a:prstGeom prst="rect">
            <a:avLst/>
          </a:prstGeom>
          <a:solidFill>
            <a:srgbClr val="0082C7"/>
          </a:solidFill>
        </p:spPr>
        <p:txBody>
          <a:bodyPr wrap="none">
            <a:spAutoFit/>
          </a:bodyPr>
          <a:lstStyle/>
          <a:p>
            <a:r>
              <a:rPr lang="de-CH" dirty="0">
                <a:solidFill>
                  <a:schemeClr val="bg1"/>
                </a:solidFill>
                <a:sym typeface="Wingdings 2" panose="05020102010507070707" pitchFamily="18" charset="2"/>
              </a:rPr>
              <a:t></a:t>
            </a:r>
            <a:endParaRPr lang="de-CH" dirty="0">
              <a:solidFill>
                <a:schemeClr val="bg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1443647" y="4959709"/>
            <a:ext cx="360996" cy="369332"/>
          </a:xfrm>
          <a:prstGeom prst="rect">
            <a:avLst/>
          </a:prstGeom>
          <a:solidFill>
            <a:srgbClr val="0082C7"/>
          </a:solidFill>
        </p:spPr>
        <p:txBody>
          <a:bodyPr wrap="none">
            <a:spAutoFit/>
          </a:bodyPr>
          <a:lstStyle/>
          <a:p>
            <a:r>
              <a:rPr lang="de-CH" dirty="0">
                <a:solidFill>
                  <a:schemeClr val="bg1"/>
                </a:solidFill>
                <a:sym typeface="Wingdings 2" panose="05020102010507070707" pitchFamily="18" charset="2"/>
              </a:rPr>
              <a:t></a:t>
            </a:r>
            <a:endParaRPr lang="de-CH" dirty="0">
              <a:solidFill>
                <a:schemeClr val="bg1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2460900" y="1814003"/>
            <a:ext cx="1744774" cy="17136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>
                <a:solidFill>
                  <a:srgbClr val="66CCFF"/>
                </a:solidFill>
              </a:rPr>
              <a:t>Belegen mit Daten</a:t>
            </a:r>
          </a:p>
        </p:txBody>
      </p:sp>
    </p:spTree>
    <p:extLst>
      <p:ext uri="{BB962C8B-B14F-4D97-AF65-F5344CB8AC3E}">
        <p14:creationId xmlns:p14="http://schemas.microsoft.com/office/powerpoint/2010/main" val="96426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n Luzern">
  <a:themeElements>
    <a:clrScheme name="Kanton Luzer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6CCFF"/>
      </a:accent1>
      <a:accent2>
        <a:srgbClr val="3399FF"/>
      </a:accent2>
      <a:accent3>
        <a:srgbClr val="0066FF"/>
      </a:accent3>
      <a:accent4>
        <a:srgbClr val="0000FF"/>
      </a:accent4>
      <a:accent5>
        <a:srgbClr val="003399"/>
      </a:accent5>
      <a:accent6>
        <a:srgbClr val="000066"/>
      </a:accent6>
      <a:hlink>
        <a:srgbClr val="7FCAFF"/>
      </a:hlink>
      <a:folHlink>
        <a:srgbClr val="40AFFF"/>
      </a:folHlink>
    </a:clrScheme>
    <a:fontScheme name="Segoe UI">
      <a:majorFont>
        <a:latin typeface="Segoe UI fet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2808E21A-8CEB-4AD8-9B47-87429428C934}" vid="{12467E2D-BDDD-4BA1-991D-8047D18ED073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428</Words>
  <Application>Microsoft Office PowerPoint</Application>
  <PresentationFormat>Breitbild</PresentationFormat>
  <Paragraphs>101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Arial</vt:lpstr>
      <vt:lpstr>Segoe UI</vt:lpstr>
      <vt:lpstr>Systemschrift Normal</vt:lpstr>
      <vt:lpstr>Times New Roman</vt:lpstr>
      <vt:lpstr>Wingdings</vt:lpstr>
      <vt:lpstr>Wingdings 2</vt:lpstr>
      <vt:lpstr>Kanton Luzern</vt:lpstr>
      <vt:lpstr>Schule gemeinsam gestalten Wo stehen wir? – Wo gehen wir hin?</vt:lpstr>
      <vt:lpstr>Neun-Punkte-Problem</vt:lpstr>
      <vt:lpstr>Neun-Punkte-Problem</vt:lpstr>
      <vt:lpstr>Agenda</vt:lpstr>
      <vt:lpstr>Impulse an unserer Schule</vt:lpstr>
      <vt:lpstr>Impulse an unserer Schule</vt:lpstr>
      <vt:lpstr>Gründe und Ursachen</vt:lpstr>
      <vt:lpstr>Unsere Schule gestalten</vt:lpstr>
      <vt:lpstr>Ausblick: Wo stehen wir? – Wo gehen wir hin?</vt:lpstr>
      <vt:lpstr>PowerPoint-Präsentation</vt:lpstr>
    </vt:vector>
  </TitlesOfParts>
  <Company>Dienststelle VolksschulbildungKanton Luzern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Schule gemeinsam gestalten. Wo stehen wir? - Wo gehen wir hin?</dc:title>
  <dc:subject>Schulen für alle</dc:subject>
  <dc:creator>DVS Weber Katja (Fachbearbeiterin Medien und Informatik)</dc:creator>
  <cp:lastModifiedBy>Priska Buergler</cp:lastModifiedBy>
  <cp:revision>27</cp:revision>
  <dcterms:created xsi:type="dcterms:W3CDTF">2023-07-11T14:15:40Z</dcterms:created>
  <dcterms:modified xsi:type="dcterms:W3CDTF">2023-12-01T07:56:16Z</dcterms:modified>
</cp:coreProperties>
</file>